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9" r:id="rId6"/>
    <p:sldId id="263" r:id="rId7"/>
    <p:sldId id="270" r:id="rId8"/>
    <p:sldId id="272" r:id="rId9"/>
    <p:sldId id="271" r:id="rId10"/>
    <p:sldId id="264" r:id="rId11"/>
    <p:sldId id="273" r:id="rId12"/>
    <p:sldId id="274" r:id="rId13"/>
    <p:sldId id="276" r:id="rId14"/>
    <p:sldId id="265" r:id="rId15"/>
    <p:sldId id="275" r:id="rId16"/>
    <p:sldId id="266" r:id="rId17"/>
    <p:sldId id="268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E56535-769E-4C08-B5C7-FA5C256473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808EDE0-8C2E-46A8-998F-2E249CB3A2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1DB4DF0-F119-4780-B40C-B0052960A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AB69-DAC6-4E62-AFB5-8245FF0D4B8C}" type="datetimeFigureOut">
              <a:rPr lang="uk-UA" smtClean="0"/>
              <a:t>14.10.2025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1E164D6-948C-472A-9484-B9D163BDE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6B7C9D9-5A92-4738-BB6C-817B0414A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200E-4D39-4577-8E18-DB6A242EE06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0404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560B8-140F-4D3E-A76F-DFFC8F72B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73D4F-E6EE-4ACB-9CEC-7597D6D49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7B4047-0099-4216-B0D9-402295B62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AB69-DAC6-4E62-AFB5-8245FF0D4B8C}" type="datetimeFigureOut">
              <a:rPr lang="uk-UA" smtClean="0"/>
              <a:t>14.10.2025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DB13F05-660A-40B0-A827-C46D9CAD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5A3EEBB-D3E2-4E78-AFC6-004B461BA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200E-4D39-4577-8E18-DB6A242EE06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039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D2AF6B1-B852-4E5E-A648-0CA4963503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057DDDD-EF85-433A-B80C-FAC532903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41D2E0-FD24-42C1-90B0-03F6A8BA1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AB69-DAC6-4E62-AFB5-8245FF0D4B8C}" type="datetimeFigureOut">
              <a:rPr lang="uk-UA" smtClean="0"/>
              <a:t>14.10.2025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BACC82-4C4C-4EE7-AD51-C64F28EA1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468A161-4E2F-43F3-8157-199F6C63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200E-4D39-4577-8E18-DB6A242EE06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8034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601D3-9AA8-49FD-A130-A5D57BB6B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1A379D6-E610-405A-BAF1-7653FE035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F0BF017-7B46-490E-ACD7-49275436B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AB69-DAC6-4E62-AFB5-8245FF0D4B8C}" type="datetimeFigureOut">
              <a:rPr lang="uk-UA" smtClean="0"/>
              <a:t>14.10.2025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9B92666-A9EE-46ED-8689-4497F291E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CD6F558-71B8-4E48-954D-23860ED50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200E-4D39-4577-8E18-DB6A242EE06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840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3B4E4B-1AD5-4ADD-BE43-27E8CD2DD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5954454-1B28-4798-9D9E-97E391EE5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A61283F-623A-4891-AAF7-F33B74764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AB69-DAC6-4E62-AFB5-8245FF0D4B8C}" type="datetimeFigureOut">
              <a:rPr lang="uk-UA" smtClean="0"/>
              <a:t>14.10.2025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EE6E58-1A5F-4267-A504-973A8266B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0CFAE6D-54F9-49BA-A873-F92800EC1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200E-4D39-4577-8E18-DB6A242EE06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934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2D1C1-A7D7-4210-9496-578345FAE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F30708E-F35B-4F4E-BD14-93EFDCE6F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F32ECE-BB5C-4A2E-9F9B-FD7049F22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84A2217-C1F6-4A91-A49C-1088ADAFA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AB69-DAC6-4E62-AFB5-8245FF0D4B8C}" type="datetimeFigureOut">
              <a:rPr lang="uk-UA" smtClean="0"/>
              <a:t>14.10.2025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F865C38-F3B5-4A3E-8FFB-0A87194E0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7D95D0-CDEE-4714-902D-AEEBA6620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200E-4D39-4577-8E18-DB6A242EE06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4472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F4DCC-B4C0-432D-82F8-E516CD66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0E219FD-A9F4-4C96-B059-D90B9B5FD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481E6B-8B08-447C-AE34-BD3E4AF65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2DE1CB8-EA78-4002-8803-25314F4966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03FAB5-A307-4416-9D55-60875C34A8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9EAEEA2-8EE3-4BA8-A733-D447A8337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AB69-DAC6-4E62-AFB5-8245FF0D4B8C}" type="datetimeFigureOut">
              <a:rPr lang="uk-UA" smtClean="0"/>
              <a:t>14.10.2025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6B01DCA-0859-4D82-A778-320EF6478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1B5D036-A0C7-4FB2-827E-257E0BA11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200E-4D39-4577-8E18-DB6A242EE06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7163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E5D5B-B91D-4972-A917-837D247B6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F683878-4F9B-475B-8E72-C0E58389E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AB69-DAC6-4E62-AFB5-8245FF0D4B8C}" type="datetimeFigureOut">
              <a:rPr lang="uk-UA" smtClean="0"/>
              <a:t>14.10.2025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A621E45-8991-4137-9255-40C0011FB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72DF8C9-A025-4C22-9FCE-4A8F24E74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200E-4D39-4577-8E18-DB6A242EE06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497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A25B87C-6DA5-4F59-A7B1-24D859E17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AB69-DAC6-4E62-AFB5-8245FF0D4B8C}" type="datetimeFigureOut">
              <a:rPr lang="uk-UA" smtClean="0"/>
              <a:t>14.10.2025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EE4BDBB-56D9-46CF-B89E-0BC80FD04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76476A4-7AF2-4925-8623-7DBEE1E8D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200E-4D39-4577-8E18-DB6A242EE06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277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037D59-5B38-4F2D-8396-5E2A97721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AD0C280-CA34-473B-B350-8C2D21B45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CBF4B9D-7D8C-4831-94EF-DF82EFFDF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BBEE8D6-FD10-472A-BDAE-76F2093CD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AB69-DAC6-4E62-AFB5-8245FF0D4B8C}" type="datetimeFigureOut">
              <a:rPr lang="uk-UA" smtClean="0"/>
              <a:t>14.10.2025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53C120D-7327-4778-9635-526217E41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E40E508-F822-4EB4-9313-D724C1262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200E-4D39-4577-8E18-DB6A242EE06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47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34082-A63D-4514-BF8E-36CDF9D3B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52192A2-FFE0-4389-8DFB-306C3DC98F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D12A86C-497B-4771-9C16-46A61F8C7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A21E7A8-F9E6-48EB-BDE5-36D4033AD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AB69-DAC6-4E62-AFB5-8245FF0D4B8C}" type="datetimeFigureOut">
              <a:rPr lang="uk-UA" smtClean="0"/>
              <a:t>14.10.2025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877B1D0-2F75-49DA-997F-D604F4C94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140E0B9-D133-4960-80F4-0F5906375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200E-4D39-4577-8E18-DB6A242EE06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1944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3D72890-FD60-4228-A580-C05140983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0CDE95A-EDE8-4942-88F4-08B9356C7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97CCE9-475B-4C09-89F5-8A01688AE5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3AB69-DAC6-4E62-AFB5-8245FF0D4B8C}" type="datetimeFigureOut">
              <a:rPr lang="uk-UA" smtClean="0"/>
              <a:t>14.10.2025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9BA237-B031-46A5-9D18-21BF27E63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C209A1-3CA5-454C-BE9D-ADCC5CC53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0200E-4D39-4577-8E18-DB6A242EE06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94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381-2025-%D0%BF#Tex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1C802E-C52F-46CD-8AC9-3D7E71C31BD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0134" y="1292876"/>
            <a:ext cx="7665496" cy="44109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4D120C-00DB-4B7B-886D-9A7895736D10}"/>
              </a:ext>
            </a:extLst>
          </p:cNvPr>
          <p:cNvSpPr txBox="1"/>
          <p:nvPr/>
        </p:nvSpPr>
        <p:spPr>
          <a:xfrm>
            <a:off x="9692640" y="152995"/>
            <a:ext cx="1895519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FFFF00"/>
                </a:solidFill>
              </a:rPr>
              <a:t>14 жовтня 2025</a:t>
            </a:r>
          </a:p>
          <a:p>
            <a:r>
              <a:rPr lang="uk-UA" sz="2000" b="1" dirty="0">
                <a:solidFill>
                  <a:srgbClr val="FFFF00"/>
                </a:solidFill>
              </a:rPr>
              <a:t>Початок: 10:00 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AAE1B405-8D43-4A51-8F7F-3388B4D421F1}"/>
              </a:ext>
            </a:extLst>
          </p:cNvPr>
          <p:cNvSpPr/>
          <p:nvPr/>
        </p:nvSpPr>
        <p:spPr>
          <a:xfrm>
            <a:off x="3048000" y="2007040"/>
            <a:ext cx="6096000" cy="83099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</a:rPr>
              <a:t>Професійна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спільнота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вчителів-логопедів</a:t>
            </a:r>
            <a:r>
              <a:rPr lang="ru-RU" sz="2400" b="1" dirty="0">
                <a:solidFill>
                  <a:schemeClr val="bg1"/>
                </a:solidFill>
              </a:rPr>
              <a:t> та </a:t>
            </a:r>
            <a:r>
              <a:rPr lang="ru-RU" sz="2400" b="1" dirty="0" err="1">
                <a:solidFill>
                  <a:schemeClr val="bg1"/>
                </a:solidFill>
              </a:rPr>
              <a:t>тифлопедагогів</a:t>
            </a:r>
            <a:r>
              <a:rPr lang="ru-RU" sz="2400" b="1" dirty="0">
                <a:solidFill>
                  <a:schemeClr val="bg1"/>
                </a:solidFill>
              </a:rPr>
              <a:t>  ЗДО ВМТГ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6AAD49A-B58A-4295-B2D8-EDA3DFB456A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8032" y="273022"/>
            <a:ext cx="4383404" cy="829128"/>
          </a:xfrm>
          <a:prstGeom prst="rect">
            <a:avLst/>
          </a:prstGeom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D803BB80-68EB-4DF3-A382-34A953C14C42}"/>
              </a:ext>
            </a:extLst>
          </p:cNvPr>
          <p:cNvSpPr/>
          <p:nvPr/>
        </p:nvSpPr>
        <p:spPr>
          <a:xfrm>
            <a:off x="1664588" y="3093153"/>
            <a:ext cx="8366760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Arial Black" panose="020B0A04020102020204" pitchFamily="34" charset="0"/>
              </a:rPr>
              <a:t>«</a:t>
            </a:r>
            <a:r>
              <a:rPr lang="ru-RU" sz="2800" b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Нормативне</a:t>
            </a:r>
            <a:r>
              <a:rPr lang="ru-RU" sz="2800" b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забезпечення</a:t>
            </a:r>
            <a:r>
              <a:rPr lang="ru-RU" sz="2800" b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організації</a:t>
            </a:r>
            <a:r>
              <a:rPr lang="ru-RU" sz="2800" b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дошкільної</a:t>
            </a:r>
            <a:r>
              <a:rPr lang="ru-RU" sz="2800" b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освіти</a:t>
            </a:r>
            <a:r>
              <a:rPr lang="ru-RU" sz="2800" b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дітей</a:t>
            </a:r>
            <a:r>
              <a:rPr lang="ru-RU" sz="2800" b="1" dirty="0">
                <a:solidFill>
                  <a:srgbClr val="0000FF"/>
                </a:solidFill>
                <a:latin typeface="Arial Black" panose="020B0A04020102020204" pitchFamily="34" charset="0"/>
              </a:rPr>
              <a:t> у </a:t>
            </a:r>
            <a:r>
              <a:rPr lang="ru-RU" sz="2800" b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спеціальних</a:t>
            </a:r>
            <a:r>
              <a:rPr lang="ru-RU" sz="2800" b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групах</a:t>
            </a:r>
            <a:r>
              <a:rPr lang="ru-RU" sz="2800" b="1" dirty="0">
                <a:solidFill>
                  <a:srgbClr val="0000FF"/>
                </a:solidFill>
                <a:latin typeface="Arial Black" panose="020B0A04020102020204" pitchFamily="34" charset="0"/>
              </a:rPr>
              <a:t> ЗДО»</a:t>
            </a:r>
            <a:endParaRPr lang="uk-UA" sz="2800" b="1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657E87-98F9-4BBD-BADB-69C801D8D769}"/>
              </a:ext>
            </a:extLst>
          </p:cNvPr>
          <p:cNvSpPr txBox="1"/>
          <p:nvPr/>
        </p:nvSpPr>
        <p:spPr>
          <a:xfrm>
            <a:off x="4919472" y="1292876"/>
            <a:ext cx="36484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</a:rPr>
              <a:t>Методичний </a:t>
            </a:r>
            <a:r>
              <a:rPr lang="uk-UA" sz="2400" b="1" dirty="0" err="1">
                <a:solidFill>
                  <a:srgbClr val="002060"/>
                </a:solidFill>
              </a:rPr>
              <a:t>інтенсив</a:t>
            </a:r>
            <a:endParaRPr lang="uk-UA" sz="24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6358B78-47EB-403F-BF38-486FB29818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360152" y="4370155"/>
            <a:ext cx="1636776" cy="210196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A4AC92C-8D4E-4F9E-A144-4D7736DB2D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9396" y="5926485"/>
            <a:ext cx="2444708" cy="6950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27621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B1B7E6-DC7B-4679-9572-C732A72FF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" y="64008"/>
            <a:ext cx="10881360" cy="6565392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31D00423-8158-46A9-9C60-2067A958BC1A}"/>
              </a:ext>
            </a:extLst>
          </p:cNvPr>
          <p:cNvSpPr/>
          <p:nvPr/>
        </p:nvSpPr>
        <p:spPr>
          <a:xfrm>
            <a:off x="736757" y="473702"/>
            <a:ext cx="9983823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sz="4000" dirty="0">
                <a:solidFill>
                  <a:srgbClr val="0000FF"/>
                </a:solidFill>
                <a:latin typeface="Arial Black" panose="020B0A04020102020204" pitchFamily="34" charset="0"/>
              </a:rPr>
              <a:t>Організація освітнього процесу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EEFAEC35-9DC9-488B-9285-8DE787586F4F}"/>
              </a:ext>
            </a:extLst>
          </p:cNvPr>
          <p:cNvSpPr/>
          <p:nvPr/>
        </p:nvSpPr>
        <p:spPr>
          <a:xfrm>
            <a:off x="73152" y="1363436"/>
            <a:ext cx="11265408" cy="50208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i="1" dirty="0">
                <a:solidFill>
                  <a:srgbClr val="0000FF"/>
                </a:solidFill>
                <a:latin typeface="Arial Black" panose="020B0A04020102020204" pitchFamily="34" charset="0"/>
              </a:rPr>
              <a:t>Освітній процес у спеціальних групах ЗДО спрямований на досягнення вихованцями результатів навчання і компетентностей, визначених державним стандартом дошкільної освіти та має корекційну спрямованість. </a:t>
            </a:r>
          </a:p>
          <a:p>
            <a:pPr>
              <a:lnSpc>
                <a:spcPct val="150000"/>
              </a:lnSpc>
            </a:pPr>
            <a:endParaRPr lang="uk-UA" sz="2400" i="1" dirty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endParaRPr lang="uk-UA" sz="2400" i="1" dirty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uk-UA" sz="2400" i="1" dirty="0">
                <a:solidFill>
                  <a:srgbClr val="0000FF"/>
                </a:solidFill>
                <a:latin typeface="Arial Black" panose="020B0A04020102020204" pitchFamily="34" charset="0"/>
              </a:rPr>
              <a:t>Для проведення відповідної роботи у закладах дошкільної освіти облаштовуються відповідні кабінети та приміщення з урахуванням особливостей розвитку та потреб дітей.</a:t>
            </a:r>
          </a:p>
        </p:txBody>
      </p:sp>
    </p:spTree>
    <p:extLst>
      <p:ext uri="{BB962C8B-B14F-4D97-AF65-F5344CB8AC3E}">
        <p14:creationId xmlns:p14="http://schemas.microsoft.com/office/powerpoint/2010/main" val="1372378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B1B7E6-DC7B-4679-9572-C732A72FF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885" y="320045"/>
            <a:ext cx="10881360" cy="6565392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31D00423-8158-46A9-9C60-2067A958BC1A}"/>
              </a:ext>
            </a:extLst>
          </p:cNvPr>
          <p:cNvSpPr/>
          <p:nvPr/>
        </p:nvSpPr>
        <p:spPr>
          <a:xfrm>
            <a:off x="736757" y="473702"/>
            <a:ext cx="9983823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sz="4000" dirty="0">
                <a:solidFill>
                  <a:srgbClr val="0000FF"/>
                </a:solidFill>
                <a:latin typeface="Arial Black" panose="020B0A04020102020204" pitchFamily="34" charset="0"/>
              </a:rPr>
              <a:t>Організація освітнього процесу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9CF223A5-A083-4D30-B4F3-7F2771350AA1}"/>
              </a:ext>
            </a:extLst>
          </p:cNvPr>
          <p:cNvSpPr/>
          <p:nvPr/>
        </p:nvSpPr>
        <p:spPr>
          <a:xfrm>
            <a:off x="182880" y="1487347"/>
            <a:ext cx="11353248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0000FF"/>
                </a:solidFill>
                <a:latin typeface="Arial Black" panose="020B0A04020102020204" pitchFamily="34" charset="0"/>
              </a:rPr>
              <a:t>Під час організації освітнього процесу педагогічні працівники використовують: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9B530791-00DB-4BA6-A3D7-DDEC560EFB8A}"/>
              </a:ext>
            </a:extLst>
          </p:cNvPr>
          <p:cNvSpPr/>
          <p:nvPr/>
        </p:nvSpPr>
        <p:spPr>
          <a:xfrm>
            <a:off x="182880" y="2523721"/>
            <a:ext cx="9101774" cy="37856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i="1" dirty="0">
                <a:solidFill>
                  <a:schemeClr val="bg1"/>
                </a:solidFill>
                <a:latin typeface="Arial Black" panose="020B0A04020102020204" pitchFamily="34" charset="0"/>
              </a:rPr>
              <a:t>програми, навчально-методичні комплекти, посібники для дітей з ООП раннього та дошкільного віку, які рекомендовані та схвалені в установленому законодавством порядку;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i="1" dirty="0">
                <a:solidFill>
                  <a:schemeClr val="bg1"/>
                </a:solidFill>
                <a:latin typeface="Arial Black" panose="020B0A04020102020204" pitchFamily="34" charset="0"/>
              </a:rPr>
              <a:t>допоміжні засоби для навчання згідно з Типовим переліком допоміжних засобів для навчання (спеціальних засобів корекції психофізичного розвитку) осіб з особливими освітніми потреба</a:t>
            </a:r>
            <a:r>
              <a:rPr lang="uk-UA" sz="2400" dirty="0">
                <a:solidFill>
                  <a:schemeClr val="bg1"/>
                </a:solidFill>
                <a:latin typeface="Arial Black" panose="020B0A04020102020204" pitchFamily="34" charset="0"/>
              </a:rPr>
              <a:t>ми, які навчаються в закладах освіти.</a:t>
            </a:r>
          </a:p>
        </p:txBody>
      </p:sp>
      <p:sp>
        <p:nvSpPr>
          <p:cNvPr id="5" name="Стрілка: вигнута вгору 4">
            <a:extLst>
              <a:ext uri="{FF2B5EF4-FFF2-40B4-BE49-F238E27FC236}">
                <a16:creationId xmlns:a16="http://schemas.microsoft.com/office/drawing/2014/main" id="{909142BA-08FA-4259-8D1D-4404185FFAD4}"/>
              </a:ext>
            </a:extLst>
          </p:cNvPr>
          <p:cNvSpPr/>
          <p:nvPr/>
        </p:nvSpPr>
        <p:spPr>
          <a:xfrm rot="5400000">
            <a:off x="8642390" y="2263148"/>
            <a:ext cx="2907794" cy="3264407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93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B1B7E6-DC7B-4679-9572-C732A72FF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" y="365760"/>
            <a:ext cx="10881360" cy="6565392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31D00423-8158-46A9-9C60-2067A958BC1A}"/>
              </a:ext>
            </a:extLst>
          </p:cNvPr>
          <p:cNvSpPr/>
          <p:nvPr/>
        </p:nvSpPr>
        <p:spPr>
          <a:xfrm>
            <a:off x="736757" y="473702"/>
            <a:ext cx="9983823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sz="4000" dirty="0">
                <a:solidFill>
                  <a:srgbClr val="0000FF"/>
                </a:solidFill>
                <a:latin typeface="Arial Black" panose="020B0A04020102020204" pitchFamily="34" charset="0"/>
              </a:rPr>
              <a:t>Організація освітнього процесу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EA7DFD6E-37DD-49C7-B056-D72FA3EB84B1}"/>
              </a:ext>
            </a:extLst>
          </p:cNvPr>
          <p:cNvSpPr/>
          <p:nvPr/>
        </p:nvSpPr>
        <p:spPr>
          <a:xfrm>
            <a:off x="490176" y="1368243"/>
            <a:ext cx="10089432" cy="526297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Для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кожної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дитини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керівник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ЗДО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формує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команду психолого-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педагогічного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супроводу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, до складу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якої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за потреби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залучаються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фахівці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ІРЦ.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Засідання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команди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може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проводитись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в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режимі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он-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лайн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та/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або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в очно-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дистанційному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форматі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Розклад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корекційно-розвиткових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занять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складається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з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урахуванням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індивідуальних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особливостей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розвитку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дітей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та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затверджується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керівником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(директором) закладу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дошкільної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освіти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7361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B1B7E6-DC7B-4679-9572-C732A72FF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72" y="581780"/>
            <a:ext cx="10250424" cy="6184710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835DB808-9E9F-4065-84BA-79C24C6EAB61}"/>
              </a:ext>
            </a:extLst>
          </p:cNvPr>
          <p:cNvSpPr/>
          <p:nvPr/>
        </p:nvSpPr>
        <p:spPr>
          <a:xfrm>
            <a:off x="332232" y="91510"/>
            <a:ext cx="11365992" cy="362637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uk-UA" sz="2400" dirty="0">
                <a:solidFill>
                  <a:schemeClr val="bg1"/>
                </a:solidFill>
                <a:latin typeface="Arial Black" panose="020B0A04020102020204" pitchFamily="34" charset="0"/>
              </a:rPr>
              <a:t>26 серпня 2025 року Кабінет Міністрів України затвердив зміни до постанови Кабінету Міністрів України від 10 квітня 2019 р. № 530</a:t>
            </a:r>
          </a:p>
          <a:p>
            <a:pPr>
              <a:lnSpc>
                <a:spcPct val="150000"/>
              </a:lnSpc>
            </a:pPr>
            <a:r>
              <a:rPr lang="uk-UA" sz="2800" dirty="0">
                <a:solidFill>
                  <a:schemeClr val="bg1"/>
                </a:solidFill>
                <a:latin typeface="Arial Black" panose="020B0A04020102020204" pitchFamily="34" charset="0"/>
              </a:rPr>
              <a:t> “Про затвердження Порядку організації інклюзивного навчання в закладах дошкільної освіти”, </a:t>
            </a:r>
          </a:p>
          <a:p>
            <a:pPr>
              <a:lnSpc>
                <a:spcPct val="150000"/>
              </a:lnSpc>
            </a:pPr>
            <a:r>
              <a:rPr lang="uk-UA" sz="2800" dirty="0">
                <a:solidFill>
                  <a:schemeClr val="bg1"/>
                </a:solidFill>
                <a:latin typeface="Arial Black" panose="020B0A04020102020204" pitchFamily="34" charset="0"/>
              </a:rPr>
              <a:t>зокрема до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1C762456-A529-44E1-8A7F-E8BA00325CCA}"/>
              </a:ext>
            </a:extLst>
          </p:cNvPr>
          <p:cNvSpPr/>
          <p:nvPr/>
        </p:nvSpPr>
        <p:spPr>
          <a:xfrm>
            <a:off x="218146" y="4332773"/>
            <a:ext cx="9977411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uk-UA" sz="3200" dirty="0">
                <a:solidFill>
                  <a:srgbClr val="0000FF"/>
                </a:solidFill>
                <a:latin typeface="Arial Black" panose="020B0A04020102020204" pitchFamily="34" charset="0"/>
              </a:rPr>
              <a:t>індивідуальної програми розвитку дитини</a:t>
            </a:r>
          </a:p>
        </p:txBody>
      </p:sp>
      <p:sp>
        <p:nvSpPr>
          <p:cNvPr id="8" name="Стрілка: униз 7">
            <a:extLst>
              <a:ext uri="{FF2B5EF4-FFF2-40B4-BE49-F238E27FC236}">
                <a16:creationId xmlns:a16="http://schemas.microsoft.com/office/drawing/2014/main" id="{CA80965E-6DC7-4710-ABF8-C2C1795B8663}"/>
              </a:ext>
            </a:extLst>
          </p:cNvPr>
          <p:cNvSpPr/>
          <p:nvPr/>
        </p:nvSpPr>
        <p:spPr>
          <a:xfrm>
            <a:off x="2088749" y="3649654"/>
            <a:ext cx="484632" cy="7532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68F37D5B-6DD1-436D-8FF0-37C2B7DB23E0}"/>
              </a:ext>
            </a:extLst>
          </p:cNvPr>
          <p:cNvSpPr/>
          <p:nvPr/>
        </p:nvSpPr>
        <p:spPr>
          <a:xfrm>
            <a:off x="1203738" y="5004227"/>
            <a:ext cx="9290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Ухвалення</a:t>
            </a:r>
            <a:r>
              <a:rPr lang="ru-RU" i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цього</a:t>
            </a:r>
            <a:r>
              <a:rPr lang="ru-RU" i="1" dirty="0">
                <a:solidFill>
                  <a:srgbClr val="0000FF"/>
                </a:solidFill>
                <a:latin typeface="Arial Black" panose="020B0A04020102020204" pitchFamily="34" charset="0"/>
              </a:rPr>
              <a:t> документу стало </a:t>
            </a:r>
            <a:r>
              <a:rPr lang="ru-RU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важливим</a:t>
            </a:r>
            <a:r>
              <a:rPr lang="ru-RU" i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кроком</a:t>
            </a:r>
            <a:r>
              <a:rPr lang="ru-RU" i="1" dirty="0">
                <a:solidFill>
                  <a:srgbClr val="0000FF"/>
                </a:solidFill>
                <a:latin typeface="Arial Black" panose="020B0A04020102020204" pitchFamily="34" charset="0"/>
              </a:rPr>
              <a:t> для </a:t>
            </a:r>
            <a:r>
              <a:rPr lang="ru-RU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впровадження</a:t>
            </a:r>
            <a:r>
              <a:rPr lang="ru-RU" i="1" dirty="0">
                <a:solidFill>
                  <a:srgbClr val="0000FF"/>
                </a:solidFill>
                <a:latin typeface="Arial Black" panose="020B0A04020102020204" pitchFamily="34" charset="0"/>
              </a:rPr>
              <a:t> нового Закону </a:t>
            </a:r>
            <a:r>
              <a:rPr lang="ru-RU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України</a:t>
            </a:r>
            <a:r>
              <a:rPr lang="ru-RU" i="1" dirty="0">
                <a:solidFill>
                  <a:srgbClr val="0000FF"/>
                </a:solidFill>
                <a:latin typeface="Arial Black" panose="020B0A04020102020204" pitchFamily="34" charset="0"/>
              </a:rPr>
              <a:t> “Про </a:t>
            </a:r>
            <a:r>
              <a:rPr lang="ru-RU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дошкільну</a:t>
            </a:r>
            <a:r>
              <a:rPr lang="ru-RU" i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освіту</a:t>
            </a:r>
            <a:r>
              <a:rPr lang="ru-RU" i="1" dirty="0">
                <a:solidFill>
                  <a:srgbClr val="0000FF"/>
                </a:solidFill>
                <a:latin typeface="Arial Black" panose="020B0A04020102020204" pitchFamily="34" charset="0"/>
              </a:rPr>
              <a:t>” (2024)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11" name="Стрілка: вигнута 10">
            <a:extLst>
              <a:ext uri="{FF2B5EF4-FFF2-40B4-BE49-F238E27FC236}">
                <a16:creationId xmlns:a16="http://schemas.microsoft.com/office/drawing/2014/main" id="{F0E98CFE-522D-4643-95E6-50CA750E91E4}"/>
              </a:ext>
            </a:extLst>
          </p:cNvPr>
          <p:cNvSpPr/>
          <p:nvPr/>
        </p:nvSpPr>
        <p:spPr>
          <a:xfrm>
            <a:off x="7900417" y="4242816"/>
            <a:ext cx="45719" cy="4571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3" name="Стрілка: вліво-вгору 12">
            <a:extLst>
              <a:ext uri="{FF2B5EF4-FFF2-40B4-BE49-F238E27FC236}">
                <a16:creationId xmlns:a16="http://schemas.microsoft.com/office/drawing/2014/main" id="{5C37B62F-B5F3-4AB1-A4AE-374B9F7CA4CC}"/>
              </a:ext>
            </a:extLst>
          </p:cNvPr>
          <p:cNvSpPr/>
          <p:nvPr/>
        </p:nvSpPr>
        <p:spPr>
          <a:xfrm rot="18407407">
            <a:off x="9385634" y="3323066"/>
            <a:ext cx="2814365" cy="1770183"/>
          </a:xfrm>
          <a:prstGeom prst="leftUpArrow">
            <a:avLst>
              <a:gd name="adj1" fmla="val 26623"/>
              <a:gd name="adj2" fmla="val 25000"/>
              <a:gd name="adj3" fmla="val 25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A3CBF0AA-5F2F-4BDA-BBB9-124DE7E3A117}"/>
              </a:ext>
            </a:extLst>
          </p:cNvPr>
          <p:cNvSpPr/>
          <p:nvPr/>
        </p:nvSpPr>
        <p:spPr>
          <a:xfrm>
            <a:off x="405384" y="5888217"/>
            <a:ext cx="11570272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bg1"/>
                </a:solidFill>
                <a:latin typeface="Arial Black" panose="020B0A04020102020204" pitchFamily="34" charset="0"/>
              </a:rPr>
              <a:t>Індивідуальна освітня траєкторія вихованців спеціальної групи реалізується шляхом розроблення індивідуальної програми розвитку для кожної дитини</a:t>
            </a:r>
          </a:p>
        </p:txBody>
      </p:sp>
    </p:spTree>
    <p:extLst>
      <p:ext uri="{BB962C8B-B14F-4D97-AF65-F5344CB8AC3E}">
        <p14:creationId xmlns:p14="http://schemas.microsoft.com/office/powerpoint/2010/main" val="871046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B1B7E6-DC7B-4679-9572-C732A72FF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96" y="146304"/>
            <a:ext cx="10881360" cy="6565392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21B4ED6-5289-4AEB-BD4F-719A581DEDA6}"/>
              </a:ext>
            </a:extLst>
          </p:cNvPr>
          <p:cNvSpPr/>
          <p:nvPr/>
        </p:nvSpPr>
        <p:spPr>
          <a:xfrm>
            <a:off x="1606656" y="304413"/>
            <a:ext cx="1060258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sz="4000" dirty="0">
                <a:solidFill>
                  <a:srgbClr val="0000FF"/>
                </a:solidFill>
                <a:latin typeface="Arial Black" panose="020B0A04020102020204" pitchFamily="34" charset="0"/>
              </a:rPr>
              <a:t>Індивідуальна програма розвитку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8784EA74-295A-42E6-8381-FA187EAFE5DF}"/>
              </a:ext>
            </a:extLst>
          </p:cNvPr>
          <p:cNvSpPr/>
          <p:nvPr/>
        </p:nvSpPr>
        <p:spPr>
          <a:xfrm>
            <a:off x="201167" y="1080992"/>
            <a:ext cx="10333709" cy="310854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800" dirty="0">
                <a:solidFill>
                  <a:schemeClr val="bg1"/>
                </a:solidFill>
                <a:latin typeface="Arial Black" panose="020B0A04020102020204" pitchFamily="34" charset="0"/>
              </a:rPr>
              <a:t> Індивідуальна освітня траєкторія вихованців спеціальної групи реалізується шляхом розроблення індивідуальної програми розвитку  для кожної дитини, </a:t>
            </a:r>
          </a:p>
          <a:p>
            <a:r>
              <a:rPr lang="uk-UA" sz="2800" dirty="0">
                <a:solidFill>
                  <a:schemeClr val="bg1"/>
                </a:solidFill>
                <a:latin typeface="Arial Black" panose="020B0A04020102020204" pitchFamily="34" charset="0"/>
              </a:rPr>
              <a:t>складається не пізніше одного місяця з моменту початку освітнього процесу на підставі таких документів: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B7079BD0-9678-438B-92C3-E4B6F548382B}"/>
              </a:ext>
            </a:extLst>
          </p:cNvPr>
          <p:cNvSpPr/>
          <p:nvPr/>
        </p:nvSpPr>
        <p:spPr>
          <a:xfrm>
            <a:off x="2752344" y="3847402"/>
            <a:ext cx="9125712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висновку</a:t>
            </a:r>
            <a:r>
              <a:rPr lang="ru-RU" sz="2400" i="1" dirty="0">
                <a:solidFill>
                  <a:srgbClr val="0000FF"/>
                </a:solidFill>
                <a:latin typeface="Arial Black" panose="020B0A04020102020204" pitchFamily="34" charset="0"/>
              </a:rPr>
              <a:t> про </a:t>
            </a:r>
            <a:r>
              <a:rPr lang="ru-RU" sz="24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комплексну</a:t>
            </a:r>
            <a:r>
              <a:rPr lang="ru-RU" sz="2400" i="1" dirty="0">
                <a:solidFill>
                  <a:srgbClr val="0000FF"/>
                </a:solidFill>
                <a:latin typeface="Arial Black" panose="020B0A04020102020204" pitchFamily="34" charset="0"/>
              </a:rPr>
              <a:t> психолого-</a:t>
            </a:r>
            <a:r>
              <a:rPr lang="ru-RU" sz="24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педагогічну</a:t>
            </a:r>
            <a:r>
              <a:rPr lang="ru-RU" sz="2400" i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24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оцінку</a:t>
            </a:r>
            <a:r>
              <a:rPr lang="ru-RU" sz="2400" i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24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розвитку</a:t>
            </a:r>
            <a:r>
              <a:rPr lang="ru-RU" sz="2400" i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24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дитини</a:t>
            </a:r>
            <a:r>
              <a:rPr lang="ru-RU" sz="2400" i="1" dirty="0">
                <a:solidFill>
                  <a:srgbClr val="0000FF"/>
                </a:solidFill>
                <a:latin typeface="Arial Black" panose="020B0A04020102020204" pitchFamily="34" charset="0"/>
              </a:rPr>
              <a:t>, </a:t>
            </a:r>
            <a:r>
              <a:rPr lang="ru-RU" sz="24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наданого</a:t>
            </a:r>
            <a:r>
              <a:rPr lang="ru-RU" sz="2400" i="1" dirty="0">
                <a:solidFill>
                  <a:srgbClr val="0000FF"/>
                </a:solidFill>
                <a:latin typeface="Arial Black" panose="020B0A04020102020204" pitchFamily="34" charset="0"/>
              </a:rPr>
              <a:t> ІРЦ;</a:t>
            </a:r>
          </a:p>
          <a:p>
            <a:endParaRPr lang="ru-RU" sz="2400" i="1" dirty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результатів</a:t>
            </a:r>
            <a:r>
              <a:rPr lang="ru-RU" sz="2400" i="1" dirty="0">
                <a:solidFill>
                  <a:srgbClr val="0000FF"/>
                </a:solidFill>
                <a:latin typeface="Arial Black" panose="020B0A04020102020204" pitchFamily="34" charset="0"/>
              </a:rPr>
              <a:t> психолого-</a:t>
            </a:r>
            <a:r>
              <a:rPr lang="ru-RU" sz="24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педагогічного</a:t>
            </a:r>
            <a:r>
              <a:rPr lang="ru-RU" sz="2400" i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24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вивчення</a:t>
            </a:r>
            <a:r>
              <a:rPr lang="ru-RU" sz="2400" i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24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дитини</a:t>
            </a:r>
            <a:r>
              <a:rPr lang="ru-RU" sz="2400" i="1" dirty="0">
                <a:solidFill>
                  <a:srgbClr val="0000FF"/>
                </a:solidFill>
                <a:latin typeface="Arial Black" panose="020B0A04020102020204" pitchFamily="34" charset="0"/>
              </a:rPr>
              <a:t> командою психолого-</a:t>
            </a:r>
            <a:r>
              <a:rPr lang="ru-RU" sz="24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педагогічного</a:t>
            </a:r>
            <a:r>
              <a:rPr lang="ru-RU" sz="2400" i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2400" i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супроводу</a:t>
            </a:r>
            <a:r>
              <a:rPr lang="ru-RU" sz="2400" i="1" dirty="0">
                <a:solidFill>
                  <a:srgbClr val="0000FF"/>
                </a:solidFill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902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21B4ED6-5289-4AEB-BD4F-719A581DEDA6}"/>
              </a:ext>
            </a:extLst>
          </p:cNvPr>
          <p:cNvSpPr/>
          <p:nvPr/>
        </p:nvSpPr>
        <p:spPr>
          <a:xfrm>
            <a:off x="472800" y="229892"/>
            <a:ext cx="1060258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sz="4000" dirty="0">
                <a:solidFill>
                  <a:srgbClr val="0000FF"/>
                </a:solidFill>
                <a:latin typeface="Arial Black" panose="020B0A04020102020204" pitchFamily="34" charset="0"/>
              </a:rPr>
              <a:t>Індивідуальна програма розвитку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8784EA74-295A-42E6-8381-FA187EAFE5DF}"/>
              </a:ext>
            </a:extLst>
          </p:cNvPr>
          <p:cNvSpPr/>
          <p:nvPr/>
        </p:nvSpPr>
        <p:spPr>
          <a:xfrm>
            <a:off x="237743" y="1080992"/>
            <a:ext cx="9848089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B7079BD0-9678-438B-92C3-E4B6F548382B}"/>
              </a:ext>
            </a:extLst>
          </p:cNvPr>
          <p:cNvSpPr/>
          <p:nvPr/>
        </p:nvSpPr>
        <p:spPr>
          <a:xfrm>
            <a:off x="237743" y="2534680"/>
            <a:ext cx="11567160" cy="40934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000" i="1" dirty="0">
                <a:solidFill>
                  <a:srgbClr val="0000FF"/>
                </a:solidFill>
                <a:latin typeface="Arial Black" panose="020B0A04020102020204" pitchFamily="34" charset="0"/>
              </a:rPr>
              <a:t>загальні відомості про дитину;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000" i="1" dirty="0">
                <a:solidFill>
                  <a:srgbClr val="0000FF"/>
                </a:solidFill>
                <a:latin typeface="Arial Black" panose="020B0A04020102020204" pitchFamily="34" charset="0"/>
              </a:rPr>
              <a:t>інформацію про особливості її розвитку;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000" i="1" dirty="0">
                <a:solidFill>
                  <a:srgbClr val="0000FF"/>
                </a:solidFill>
                <a:latin typeface="Arial Black" panose="020B0A04020102020204" pitchFamily="34" charset="0"/>
              </a:rPr>
              <a:t>особливості засвоєння освітньої програми та потреби в адаптації/модифікації змісту освітньої програми;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000" i="1" dirty="0">
                <a:solidFill>
                  <a:srgbClr val="0000FF"/>
                </a:solidFill>
                <a:latin typeface="Arial Black" panose="020B0A04020102020204" pitchFamily="34" charset="0"/>
              </a:rPr>
              <a:t>виборі підходів, методів, прийомів та засобів навчання, навчальних матеріалів;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000" i="1" dirty="0">
                <a:solidFill>
                  <a:srgbClr val="0000FF"/>
                </a:solidFill>
                <a:latin typeface="Arial Black" panose="020B0A04020102020204" pitchFamily="34" charset="0"/>
              </a:rPr>
              <a:t>перелік психолого-педагогічних та корекційно-розвиткових послуг (допомоги), яких потребує дитина;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000" i="1" dirty="0">
                <a:solidFill>
                  <a:srgbClr val="0000FF"/>
                </a:solidFill>
                <a:latin typeface="Arial Black" panose="020B0A04020102020204" pitchFamily="34" charset="0"/>
              </a:rPr>
              <a:t> форму моніторингу динаміки її розвитку</a:t>
            </a:r>
            <a:r>
              <a:rPr lang="uk-UA" sz="2000" dirty="0"/>
              <a:t>.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FCFE978E-3CE8-46A5-95A2-8DF022D48CAC}"/>
              </a:ext>
            </a:extLst>
          </p:cNvPr>
          <p:cNvSpPr/>
          <p:nvPr/>
        </p:nvSpPr>
        <p:spPr>
          <a:xfrm>
            <a:off x="878811" y="1080992"/>
            <a:ext cx="10569477" cy="138499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ІПР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розробляється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за формою,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затвердженою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ЗДО,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ведеться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у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паперовій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та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електронній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формі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та повинна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містити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: </a:t>
            </a:r>
            <a:endParaRPr lang="uk-UA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787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B1B7E6-DC7B-4679-9572-C732A72FF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04" y="312546"/>
            <a:ext cx="10585704" cy="6387005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19F1E3B2-3225-4D3D-927D-2C95EABA6677}"/>
              </a:ext>
            </a:extLst>
          </p:cNvPr>
          <p:cNvSpPr/>
          <p:nvPr/>
        </p:nvSpPr>
        <p:spPr>
          <a:xfrm>
            <a:off x="1002792" y="1496259"/>
            <a:ext cx="10186416" cy="415498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i="1" dirty="0">
                <a:solidFill>
                  <a:schemeClr val="bg1"/>
                </a:solidFill>
                <a:latin typeface="Arial Black" panose="020B0A04020102020204" pitchFamily="34" charset="0"/>
              </a:rPr>
              <a:t> ІПР підписується всіма членами команди психолого-педагогічного супроводу та затверджується керівником закладу дошкільної освіти. Крім того, якщо дитина відвідує реабілітаційну установу ІПР також узгоджується з індивідуальним планом комплексної реабілітації (</a:t>
            </a:r>
            <a:r>
              <a:rPr lang="uk-UA" sz="2400" i="1" dirty="0" err="1">
                <a:solidFill>
                  <a:schemeClr val="bg1"/>
                </a:solidFill>
                <a:latin typeface="Arial Black" panose="020B0A04020102020204" pitchFamily="34" charset="0"/>
              </a:rPr>
              <a:t>абілітації</a:t>
            </a:r>
            <a:r>
              <a:rPr lang="uk-UA" sz="2400" i="1" dirty="0">
                <a:solidFill>
                  <a:schemeClr val="bg1"/>
                </a:solidFill>
                <a:latin typeface="Arial Black" panose="020B0A04020102020204" pitchFamily="34" charset="0"/>
              </a:rPr>
              <a:t>) в такій установі.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uk-UA" sz="2400" i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i="1" dirty="0">
                <a:solidFill>
                  <a:schemeClr val="bg1"/>
                </a:solidFill>
                <a:latin typeface="Arial Black" panose="020B0A04020102020204" pitchFamily="34" charset="0"/>
              </a:rPr>
              <a:t>Питання щодо організації освітнього процесу дитини та результати моніторингу динаміки її розвитку розглядаються педагогічною радою закладу дошкільної освіти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69E36C-4446-4B01-91F7-EB650EA90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009"/>
            <a:ext cx="1089449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31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080D6E-38E5-483B-A4E5-B34B0810D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40" y="274320"/>
            <a:ext cx="10954232" cy="650138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B953FA-683F-49AA-B2AB-893A2C00C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192" y="2180079"/>
            <a:ext cx="6080760" cy="355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40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9DF258-2487-4416-A716-94059ED39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78516"/>
            <a:ext cx="11073384" cy="6656832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DD115006-C166-4673-AD2F-9AD0C6FF4F39}"/>
              </a:ext>
            </a:extLst>
          </p:cNvPr>
          <p:cNvSpPr/>
          <p:nvPr/>
        </p:nvSpPr>
        <p:spPr>
          <a:xfrm>
            <a:off x="259080" y="273643"/>
            <a:ext cx="11692128" cy="35394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uk-UA" sz="2800" b="1" dirty="0">
                <a:solidFill>
                  <a:srgbClr val="0000FF"/>
                </a:solidFill>
                <a:latin typeface="Arial Black" panose="020B0A04020102020204" pitchFamily="34" charset="0"/>
              </a:rPr>
              <a:t>У 2025 році важливі документи щодо спеціальних дитячих садків включають: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rgbClr val="0000FF"/>
                </a:solidFill>
                <a:latin typeface="Arial Black" panose="020B0A04020102020204" pitchFamily="34" charset="0"/>
              </a:rPr>
              <a:t> Постанова Кабінету Міністрів України № 817 від 07.07.2025 «Про затвердження Положення про спеціальний дитячий садок»;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rgbClr val="0000FF"/>
                </a:solidFill>
                <a:latin typeface="Arial Black" panose="020B0A04020102020204" pitchFamily="34" charset="0"/>
              </a:rPr>
              <a:t>Постанова № 381 від 04.04.2025 «Про затвердження Порядку утворення та функціонування спеціальних груп вихованців закладів дошкільної освіти»;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FDD7DB0B-C972-44D6-9020-86008BAB172B}"/>
              </a:ext>
            </a:extLst>
          </p:cNvPr>
          <p:cNvSpPr/>
          <p:nvPr/>
        </p:nvSpPr>
        <p:spPr>
          <a:xfrm>
            <a:off x="778764" y="3813416"/>
            <a:ext cx="10652760" cy="29238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rgbClr val="0000FF"/>
                </a:solidFill>
              </a:rPr>
              <a:t> </a:t>
            </a:r>
            <a:r>
              <a:rPr lang="uk-UA" sz="2800" b="1" dirty="0">
                <a:solidFill>
                  <a:srgbClr val="0000FF"/>
                </a:solidFill>
                <a:latin typeface="Arial Black" panose="020B0A04020102020204" pitchFamily="34" charset="0"/>
              </a:rPr>
              <a:t>Закон України «Про дошкільну освіту» № 3788-</a:t>
            </a:r>
            <a:r>
              <a:rPr lang="en-US" sz="2800" b="1" dirty="0">
                <a:solidFill>
                  <a:srgbClr val="0000FF"/>
                </a:solidFill>
                <a:latin typeface="Arial Black" panose="020B0A04020102020204" pitchFamily="34" charset="0"/>
              </a:rPr>
              <a:t>IX </a:t>
            </a:r>
            <a:r>
              <a:rPr lang="uk-UA" sz="2800" b="1" dirty="0">
                <a:solidFill>
                  <a:srgbClr val="0000FF"/>
                </a:solidFill>
                <a:latin typeface="Arial Black" panose="020B0A04020102020204" pitchFamily="34" charset="0"/>
              </a:rPr>
              <a:t>від 06.06.2024;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rgbClr val="0000FF"/>
                </a:solidFill>
                <a:latin typeface="Arial Black" panose="020B0A04020102020204" pitchFamily="34" charset="0"/>
              </a:rPr>
              <a:t> Лист МОН № 1/18593-25 від 08.09.2025 щодо інклюзивних груп, </a:t>
            </a:r>
            <a:r>
              <a:rPr lang="uk-UA" sz="2400" b="1" i="1" dirty="0">
                <a:solidFill>
                  <a:srgbClr val="0000FF"/>
                </a:solidFill>
                <a:latin typeface="Arial Black" panose="020B0A04020102020204" pitchFamily="34" charset="0"/>
              </a:rPr>
              <a:t>а також інші постанови та накази від 2025 року, що стосуються організації освітньої діяльності, охорони здоров'я та матеріально-технічного забезпечення</a:t>
            </a:r>
          </a:p>
        </p:txBody>
      </p:sp>
    </p:spTree>
    <p:extLst>
      <p:ext uri="{BB962C8B-B14F-4D97-AF65-F5344CB8AC3E}">
        <p14:creationId xmlns:p14="http://schemas.microsoft.com/office/powerpoint/2010/main" val="1956502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B1B7E6-DC7B-4679-9572-C732A72FF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" y="169839"/>
            <a:ext cx="10881360" cy="6565392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6A766A2D-7BA8-482D-B43D-9EAB82B832D9}"/>
              </a:ext>
            </a:extLst>
          </p:cNvPr>
          <p:cNvSpPr/>
          <p:nvPr/>
        </p:nvSpPr>
        <p:spPr>
          <a:xfrm>
            <a:off x="173736" y="122769"/>
            <a:ext cx="10960608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  <a:latin typeface="Arial Black" panose="020B0A04020102020204" pitchFamily="34" charset="0"/>
              </a:rPr>
              <a:t>Порядок </a:t>
            </a:r>
            <a:r>
              <a:rPr lang="ru-RU" sz="3200" b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організації</a:t>
            </a:r>
            <a:r>
              <a:rPr lang="ru-RU" sz="3200" b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інклюзивного</a:t>
            </a:r>
            <a:r>
              <a:rPr lang="ru-RU" sz="3200" b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навчання</a:t>
            </a:r>
            <a:r>
              <a:rPr lang="ru-RU" sz="3200" b="1" dirty="0">
                <a:solidFill>
                  <a:srgbClr val="0000FF"/>
                </a:solidFill>
                <a:latin typeface="Arial Black" panose="020B0A04020102020204" pitchFamily="34" charset="0"/>
              </a:rPr>
              <a:t> у закладах </a:t>
            </a:r>
            <a:r>
              <a:rPr lang="ru-RU" sz="3200" b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дошкільної</a:t>
            </a:r>
            <a:r>
              <a:rPr lang="ru-RU" sz="3200" b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освіти</a:t>
            </a:r>
            <a:endParaRPr lang="uk-UA" sz="3200" b="1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EC24B660-1872-4771-96FD-4827474DCDF2}"/>
              </a:ext>
            </a:extLst>
          </p:cNvPr>
          <p:cNvSpPr/>
          <p:nvPr/>
        </p:nvSpPr>
        <p:spPr>
          <a:xfrm>
            <a:off x="356616" y="1531540"/>
            <a:ext cx="10462260" cy="46611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400" i="1" dirty="0">
                <a:solidFill>
                  <a:srgbClr val="0000FF"/>
                </a:solidFill>
                <a:latin typeface="Arial Black" panose="020B0A04020102020204" pitchFamily="34" charset="0"/>
              </a:rPr>
              <a:t>Постанова КМУ від 26.08.2025 №1036: внесені зміни до Порядку організації інклюзивного навчання у закладах дошкільної освіти, затвердженого постановою Кабінету Міністрів України від 10.04.2019 № 530 та викладено його в новій редакції. </a:t>
            </a:r>
          </a:p>
          <a:p>
            <a:pPr>
              <a:lnSpc>
                <a:spcPct val="150000"/>
              </a:lnSpc>
            </a:pPr>
            <a:r>
              <a:rPr lang="uk-UA" sz="2000" i="1" dirty="0">
                <a:solidFill>
                  <a:srgbClr val="0000FF"/>
                </a:solidFill>
                <a:latin typeface="Arial Black" panose="020B0A04020102020204" pitchFamily="34" charset="0"/>
              </a:rPr>
              <a:t>Дія цього Порядку не поширюється на спеціальні групи, утворені суб’єктами освітньої діяльності, а також на суб’єкти освітньої діяльності, що функціонують </a:t>
            </a:r>
            <a:r>
              <a:rPr lang="uk-UA" sz="2000" dirty="0">
                <a:solidFill>
                  <a:srgbClr val="0000FF"/>
                </a:solidFill>
                <a:latin typeface="Arial Black" panose="020B0A04020102020204" pitchFamily="34" charset="0"/>
              </a:rPr>
              <a:t>за типом організації освітньої </a:t>
            </a:r>
            <a:r>
              <a:rPr lang="uk-UA" sz="2000" b="1" i="1" dirty="0">
                <a:solidFill>
                  <a:srgbClr val="0000FF"/>
                </a:solidFill>
                <a:latin typeface="Arial Black" panose="020B0A04020102020204" pitchFamily="34" charset="0"/>
              </a:rPr>
              <a:t>діяльності «спеціальний дитячий садок», крім інклюзивних груп.</a:t>
            </a:r>
          </a:p>
        </p:txBody>
      </p:sp>
    </p:spTree>
    <p:extLst>
      <p:ext uri="{BB962C8B-B14F-4D97-AF65-F5344CB8AC3E}">
        <p14:creationId xmlns:p14="http://schemas.microsoft.com/office/powerpoint/2010/main" val="535708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B1B7E6-DC7B-4679-9572-C732A72FF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" y="146304"/>
            <a:ext cx="10881360" cy="6565392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7C910C18-9DCF-44DF-B2D7-889444AD02E3}"/>
              </a:ext>
            </a:extLst>
          </p:cNvPr>
          <p:cNvSpPr/>
          <p:nvPr/>
        </p:nvSpPr>
        <p:spPr>
          <a:xfrm>
            <a:off x="954024" y="490651"/>
            <a:ext cx="10777728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dirty="0">
                <a:solidFill>
                  <a:srgbClr val="0000FF"/>
                </a:solidFill>
                <a:latin typeface="Arial Black" panose="020B0A04020102020204" pitchFamily="34" charset="0"/>
              </a:rPr>
              <a:t>Організація дошкільної освіти дітей з особливими освітніми потребами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097D7BCA-FA44-47C6-A7C1-B8DFF4758A00}"/>
              </a:ext>
            </a:extLst>
          </p:cNvPr>
          <p:cNvSpPr/>
          <p:nvPr/>
        </p:nvSpPr>
        <p:spPr>
          <a:xfrm>
            <a:off x="356616" y="2464379"/>
            <a:ext cx="11731752" cy="424731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400" b="1" i="1" dirty="0">
                <a:solidFill>
                  <a:srgbClr val="0000FF"/>
                </a:solidFill>
                <a:latin typeface="Arial Black" panose="020B0A04020102020204" pitchFamily="34" charset="0"/>
              </a:rPr>
              <a:t>Лист від 18.08.2025 №1/17201-25 МОН: добірка основних нормативно-правових актів щодо організації дошкільної освіти дітей з особливими освітніми потребами (розроблені з метою імплементації Закону України «Про дошкільну освіту», встановлюють чіткі процедури та механізми забезпечення права дітей з ООП на дошкільну освіту, а також психолого-педагогічний супровід, доступність освітнього середовища)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89712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B1B7E6-DC7B-4679-9572-C732A72FF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" y="195381"/>
            <a:ext cx="10881360" cy="6565392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7C910C18-9DCF-44DF-B2D7-889444AD02E3}"/>
              </a:ext>
            </a:extLst>
          </p:cNvPr>
          <p:cNvSpPr/>
          <p:nvPr/>
        </p:nvSpPr>
        <p:spPr>
          <a:xfrm>
            <a:off x="707136" y="154769"/>
            <a:ext cx="10777728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dirty="0">
                <a:solidFill>
                  <a:srgbClr val="0000FF"/>
                </a:solidFill>
                <a:latin typeface="Arial Black" panose="020B0A04020102020204" pitchFamily="34" charset="0"/>
              </a:rPr>
              <a:t>Організація дошкільної освіти дітей з особливими освітніми потребами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097D7BCA-FA44-47C6-A7C1-B8DFF4758A00}"/>
              </a:ext>
            </a:extLst>
          </p:cNvPr>
          <p:cNvSpPr/>
          <p:nvPr/>
        </p:nvSpPr>
        <p:spPr>
          <a:xfrm>
            <a:off x="230124" y="1895486"/>
            <a:ext cx="11731752" cy="45497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800" u="sng" dirty="0">
                <a:solidFill>
                  <a:srgbClr val="0000FF"/>
                </a:solidFill>
                <a:latin typeface="Arial Black" panose="020B0A040201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Постанова КМУ від 04.04.2025 №381</a:t>
            </a:r>
            <a:r>
              <a:rPr lang="uk-UA" sz="2800" u="sng" dirty="0">
                <a:solidFill>
                  <a:srgbClr val="0000FF"/>
                </a:solidFill>
                <a:latin typeface="Arial Black" panose="020B0A04020102020204" pitchFamily="34" charset="0"/>
              </a:rPr>
              <a:t>:</a:t>
            </a:r>
            <a:r>
              <a:rPr lang="uk-UA" sz="2800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uk-UA" sz="2800" dirty="0">
                <a:solidFill>
                  <a:srgbClr val="0000FF"/>
                </a:solidFill>
                <a:latin typeface="Arial Black" panose="020B0A04020102020204" pitchFamily="34" charset="0"/>
              </a:rPr>
              <a:t>Порядок утворення та функціонування спеціальних груп вихованців закладів дошкільної освіти. </a:t>
            </a:r>
          </a:p>
          <a:p>
            <a:pPr>
              <a:lnSpc>
                <a:spcPct val="150000"/>
              </a:lnSpc>
            </a:pPr>
            <a:r>
              <a:rPr lang="uk-UA" sz="2800" dirty="0">
                <a:solidFill>
                  <a:srgbClr val="0000FF"/>
                </a:solidFill>
                <a:latin typeface="Arial Black" panose="020B0A04020102020204" pitchFamily="34" charset="0"/>
              </a:rPr>
              <a:t>Документ набрав чинності </a:t>
            </a:r>
            <a:r>
              <a:rPr lang="uk-UA" sz="2800" b="1" dirty="0">
                <a:solidFill>
                  <a:srgbClr val="0000FF"/>
                </a:solidFill>
                <a:latin typeface="Arial Black" panose="020B0A04020102020204" pitchFamily="34" charset="0"/>
              </a:rPr>
              <a:t>з 01.08.2025</a:t>
            </a:r>
            <a:r>
              <a:rPr lang="uk-UA" sz="2800" dirty="0">
                <a:solidFill>
                  <a:srgbClr val="0000FF"/>
                </a:solidFill>
                <a:latin typeface="Arial Black" panose="020B0A04020102020204" pitchFamily="34" charset="0"/>
              </a:rPr>
              <a:t> та поширюється  на спеціальні групи, </a:t>
            </a:r>
          </a:p>
          <a:p>
            <a:pPr>
              <a:lnSpc>
                <a:spcPct val="150000"/>
              </a:lnSpc>
            </a:pPr>
            <a:r>
              <a:rPr lang="uk-UA" sz="2800" dirty="0">
                <a:solidFill>
                  <a:srgbClr val="0000FF"/>
                </a:solidFill>
                <a:latin typeface="Arial Black" panose="020B0A04020102020204" pitchFamily="34" charset="0"/>
              </a:rPr>
              <a:t>що утворюються у дошкільних підрозділах дошкільної освіти</a:t>
            </a:r>
          </a:p>
        </p:txBody>
      </p:sp>
    </p:spTree>
    <p:extLst>
      <p:ext uri="{BB962C8B-B14F-4D97-AF65-F5344CB8AC3E}">
        <p14:creationId xmlns:p14="http://schemas.microsoft.com/office/powerpoint/2010/main" val="4123956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B1B7E6-DC7B-4679-9572-C732A72FF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" y="0"/>
            <a:ext cx="10881360" cy="6565392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024489BA-8D02-4B28-B54B-29983B0FD40C}"/>
              </a:ext>
            </a:extLst>
          </p:cNvPr>
          <p:cNvSpPr/>
          <p:nvPr/>
        </p:nvSpPr>
        <p:spPr>
          <a:xfrm>
            <a:off x="2831341" y="327398"/>
            <a:ext cx="552747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sz="4000" dirty="0">
                <a:solidFill>
                  <a:srgbClr val="0000FF"/>
                </a:solidFill>
                <a:latin typeface="Arial Black" panose="020B0A04020102020204" pitchFamily="34" charset="0"/>
              </a:rPr>
              <a:t>Загальні засади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36D7907B-F4D9-41F8-BA47-4BED27090B7F}"/>
              </a:ext>
            </a:extLst>
          </p:cNvPr>
          <p:cNvSpPr/>
          <p:nvPr/>
        </p:nvSpPr>
        <p:spPr>
          <a:xfrm>
            <a:off x="195072" y="1362682"/>
            <a:ext cx="9854184" cy="45497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uk-UA" sz="2800" i="1" dirty="0">
                <a:solidFill>
                  <a:srgbClr val="0000FF"/>
                </a:solidFill>
                <a:latin typeface="Arial Black" panose="020B0A04020102020204" pitchFamily="34" charset="0"/>
              </a:rPr>
              <a:t>«Спеціальні групи» – це окремі групи, що утворюються у закладах дошкільної освіти та для здобуття освіти дітьми з ООП  віком від 2 до 7 або восьми 8 років, в яких створене спеціальне освітнє середовище з урахуванням індивідуальних потреб, можливостей, здібностей та інтересів дітей</a:t>
            </a:r>
          </a:p>
        </p:txBody>
      </p:sp>
    </p:spTree>
    <p:extLst>
      <p:ext uri="{BB962C8B-B14F-4D97-AF65-F5344CB8AC3E}">
        <p14:creationId xmlns:p14="http://schemas.microsoft.com/office/powerpoint/2010/main" val="102626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B1B7E6-DC7B-4679-9572-C732A72FF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1" y="146304"/>
            <a:ext cx="10881360" cy="6565392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024489BA-8D02-4B28-B54B-29983B0FD40C}"/>
              </a:ext>
            </a:extLst>
          </p:cNvPr>
          <p:cNvSpPr/>
          <p:nvPr/>
        </p:nvSpPr>
        <p:spPr>
          <a:xfrm>
            <a:off x="237744" y="327398"/>
            <a:ext cx="11558015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sz="4000" b="1" dirty="0">
                <a:solidFill>
                  <a:srgbClr val="0000FF"/>
                </a:solidFill>
                <a:latin typeface="Arial Black" panose="020B0A04020102020204" pitchFamily="34" charset="0"/>
              </a:rPr>
              <a:t>Утворення спеціальних груп та їхня наповнюваність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F8F9A98-B701-4A26-89D1-7F16169B58F1}"/>
              </a:ext>
            </a:extLst>
          </p:cNvPr>
          <p:cNvSpPr/>
          <p:nvPr/>
        </p:nvSpPr>
        <p:spPr>
          <a:xfrm>
            <a:off x="685800" y="1950803"/>
            <a:ext cx="9738360" cy="37090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3200" b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Спеціальні</a:t>
            </a:r>
            <a:r>
              <a:rPr lang="ru-RU" sz="3200" b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групи</a:t>
            </a:r>
            <a:r>
              <a:rPr lang="ru-RU" sz="3200" b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утворюються</a:t>
            </a:r>
            <a:r>
              <a:rPr lang="ru-RU" sz="3200" b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керівником</a:t>
            </a:r>
            <a:r>
              <a:rPr lang="ru-RU" sz="3200" b="1" dirty="0">
                <a:solidFill>
                  <a:srgbClr val="0000FF"/>
                </a:solidFill>
                <a:latin typeface="Arial Black" panose="020B0A04020102020204" pitchFamily="34" charset="0"/>
              </a:rPr>
              <a:t> ЗДО за </a:t>
            </a:r>
            <a:r>
              <a:rPr lang="ru-RU" sz="3200" b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наявності</a:t>
            </a:r>
            <a:r>
              <a:rPr lang="ru-RU" sz="3200" b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відповідного</a:t>
            </a:r>
            <a:r>
              <a:rPr lang="ru-RU" sz="3200" b="1" dirty="0">
                <a:solidFill>
                  <a:srgbClr val="0000FF"/>
                </a:solidFill>
                <a:latin typeface="Arial Black" panose="020B0A04020102020204" pitchFamily="34" charset="0"/>
              </a:rPr>
              <a:t> контингенту </a:t>
            </a:r>
            <a:r>
              <a:rPr lang="ru-RU" sz="3200" b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дітей</a:t>
            </a:r>
            <a:r>
              <a:rPr lang="ru-RU" sz="3200" b="1" dirty="0">
                <a:solidFill>
                  <a:srgbClr val="0000FF"/>
                </a:solidFill>
                <a:latin typeface="Arial Black" panose="020B0A04020102020204" pitchFamily="34" charset="0"/>
              </a:rPr>
              <a:t>, </a:t>
            </a:r>
            <a:r>
              <a:rPr lang="ru-RU" sz="3200" b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навчально</a:t>
            </a:r>
            <a:r>
              <a:rPr lang="ru-RU" sz="3200" b="1" dirty="0">
                <a:solidFill>
                  <a:srgbClr val="0000FF"/>
                </a:solidFill>
                <a:latin typeface="Arial Black" panose="020B0A04020102020204" pitchFamily="34" charset="0"/>
              </a:rPr>
              <a:t>-методичного, </a:t>
            </a:r>
            <a:r>
              <a:rPr lang="ru-RU" sz="3200" b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матеріально-технічного</a:t>
            </a:r>
            <a:r>
              <a:rPr lang="ru-RU" sz="3200" b="1" dirty="0">
                <a:solidFill>
                  <a:srgbClr val="0000FF"/>
                </a:solidFill>
                <a:latin typeface="Arial Black" panose="020B0A04020102020204" pitchFamily="34" charset="0"/>
              </a:rPr>
              <a:t> та кадрового </a:t>
            </a:r>
            <a:r>
              <a:rPr lang="ru-RU" sz="3200" b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забезпечення</a:t>
            </a:r>
            <a:r>
              <a:rPr lang="ru-RU" sz="3200" b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endParaRPr lang="uk-UA" sz="3200" b="1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092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B1B7E6-DC7B-4679-9572-C732A72FF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292608"/>
            <a:ext cx="10881360" cy="6565392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024489BA-8D02-4B28-B54B-29983B0FD40C}"/>
              </a:ext>
            </a:extLst>
          </p:cNvPr>
          <p:cNvSpPr/>
          <p:nvPr/>
        </p:nvSpPr>
        <p:spPr>
          <a:xfrm>
            <a:off x="237744" y="327398"/>
            <a:ext cx="11558015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sz="4000" b="1" dirty="0">
                <a:solidFill>
                  <a:srgbClr val="0000FF"/>
                </a:solidFill>
                <a:latin typeface="Arial Black" panose="020B0A04020102020204" pitchFamily="34" charset="0"/>
              </a:rPr>
              <a:t>Утворення спеціальних груп та їхня наповнюваність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F8F9A98-B701-4A26-89D1-7F16169B58F1}"/>
              </a:ext>
            </a:extLst>
          </p:cNvPr>
          <p:cNvSpPr/>
          <p:nvPr/>
        </p:nvSpPr>
        <p:spPr>
          <a:xfrm>
            <a:off x="685799" y="1950803"/>
            <a:ext cx="11109959" cy="14931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3200" b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Спеціальні</a:t>
            </a:r>
            <a:r>
              <a:rPr lang="ru-RU" sz="3200" b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групи</a:t>
            </a:r>
            <a:r>
              <a:rPr lang="ru-RU" sz="3200" b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утворюються</a:t>
            </a:r>
            <a:r>
              <a:rPr lang="ru-RU" sz="3200" b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Arial Black" panose="020B0A04020102020204" pitchFamily="34" charset="0"/>
              </a:rPr>
              <a:t>керівником</a:t>
            </a:r>
            <a:r>
              <a:rPr lang="ru-RU" sz="3200" b="1" dirty="0">
                <a:solidFill>
                  <a:srgbClr val="0000FF"/>
                </a:solidFill>
                <a:latin typeface="Arial Black" panose="020B0A04020102020204" pitchFamily="34" charset="0"/>
              </a:rPr>
              <a:t> ЗДО </a:t>
            </a:r>
            <a:r>
              <a:rPr lang="uk-UA" sz="3200" b="1" dirty="0">
                <a:solidFill>
                  <a:srgbClr val="0000FF"/>
                </a:solidFill>
                <a:latin typeface="Arial Black" panose="020B0A04020102020204" pitchFamily="34" charset="0"/>
              </a:rPr>
              <a:t>на підставі таких документів:</a:t>
            </a:r>
            <a:r>
              <a:rPr lang="ru-RU" sz="3200" b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endParaRPr lang="uk-UA" sz="3200" b="1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BD885234-57D9-469D-85F6-804126D7DDCA}"/>
              </a:ext>
            </a:extLst>
          </p:cNvPr>
          <p:cNvSpPr/>
          <p:nvPr/>
        </p:nvSpPr>
        <p:spPr>
          <a:xfrm>
            <a:off x="380063" y="3887736"/>
            <a:ext cx="9820656" cy="267765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заяви про </a:t>
            </a:r>
            <a:r>
              <a:rPr lang="ru-RU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зарахування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 одного з </a:t>
            </a:r>
            <a:r>
              <a:rPr lang="ru-RU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батьків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 (</a:t>
            </a:r>
            <a:r>
              <a:rPr lang="ru-RU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інших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законних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представників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) </a:t>
            </a:r>
            <a:r>
              <a:rPr lang="ru-RU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дитини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поданої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особисто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поштою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або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 через </a:t>
            </a:r>
            <a:r>
              <a:rPr lang="ru-RU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електронно-комунікаційний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зв’язок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;</a:t>
            </a:r>
          </a:p>
          <a:p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висновку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 про </a:t>
            </a:r>
            <a:r>
              <a:rPr lang="ru-RU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комплексну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 психолого-</a:t>
            </a:r>
            <a:r>
              <a:rPr lang="ru-RU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педагогічну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оцінку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розвитку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дитини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наданого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 ІРЦ.</a:t>
            </a:r>
          </a:p>
        </p:txBody>
      </p:sp>
      <p:sp>
        <p:nvSpPr>
          <p:cNvPr id="5" name="Стрілка: вигнута вгору 4">
            <a:extLst>
              <a:ext uri="{FF2B5EF4-FFF2-40B4-BE49-F238E27FC236}">
                <a16:creationId xmlns:a16="http://schemas.microsoft.com/office/drawing/2014/main" id="{0A484D68-43DD-4A4A-943F-C5A1A8F73353}"/>
              </a:ext>
            </a:extLst>
          </p:cNvPr>
          <p:cNvSpPr/>
          <p:nvPr/>
        </p:nvSpPr>
        <p:spPr>
          <a:xfrm rot="5400000">
            <a:off x="8982409" y="3419521"/>
            <a:ext cx="2611538" cy="1946490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200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B1B7E6-DC7B-4679-9572-C732A72FF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" y="64008"/>
            <a:ext cx="10881360" cy="6565392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024489BA-8D02-4B28-B54B-29983B0FD40C}"/>
              </a:ext>
            </a:extLst>
          </p:cNvPr>
          <p:cNvSpPr/>
          <p:nvPr/>
        </p:nvSpPr>
        <p:spPr>
          <a:xfrm>
            <a:off x="237744" y="327398"/>
            <a:ext cx="11558015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sz="4000" b="1" dirty="0">
                <a:solidFill>
                  <a:srgbClr val="0000FF"/>
                </a:solidFill>
                <a:latin typeface="Arial Black" panose="020B0A04020102020204" pitchFamily="34" charset="0"/>
              </a:rPr>
              <a:t>Утворення спеціальних груп та їхня наповнюваність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748C906-52D2-49CF-8B30-1B86F9F0E489}"/>
              </a:ext>
            </a:extLst>
          </p:cNvPr>
          <p:cNvSpPr/>
          <p:nvPr/>
        </p:nvSpPr>
        <p:spPr>
          <a:xfrm>
            <a:off x="329184" y="2136339"/>
            <a:ext cx="11625072" cy="37856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chemeClr val="bg1"/>
                </a:solidFill>
                <a:latin typeface="Arial Black" panose="020B0A04020102020204" pitchFamily="34" charset="0"/>
              </a:rPr>
              <a:t> Керівник ЗДО погоджує  із засновником  створення спеціальних груп, організовує роботу з персональними даними дітей спеціальної групи та забезпечує внесення інформації до системи автоматизованої роботи ІРЦ.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uk-UA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uk-UA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chemeClr val="bg1"/>
                </a:solidFill>
                <a:latin typeface="Arial Black" panose="020B0A04020102020204" pitchFamily="34" charset="0"/>
              </a:rPr>
              <a:t>Комплектація спеціальних груп здійснюється відповідно до категорій (типів) особливих освітніх потреб (труднощів), ступенів їх прояву та рівня підтримки дітей, рекомендованих ІРЦ. </a:t>
            </a:r>
          </a:p>
        </p:txBody>
      </p:sp>
    </p:spTree>
    <p:extLst>
      <p:ext uri="{BB962C8B-B14F-4D97-AF65-F5344CB8AC3E}">
        <p14:creationId xmlns:p14="http://schemas.microsoft.com/office/powerpoint/2010/main" val="911039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191</TotalTime>
  <Words>906</Words>
  <Application>Microsoft Office PowerPoint</Application>
  <PresentationFormat>Широкий екран</PresentationFormat>
  <Paragraphs>71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Директор</dc:creator>
  <cp:lastModifiedBy>Директор</cp:lastModifiedBy>
  <cp:revision>24</cp:revision>
  <dcterms:created xsi:type="dcterms:W3CDTF">2025-10-13T11:25:44Z</dcterms:created>
  <dcterms:modified xsi:type="dcterms:W3CDTF">2025-10-14T09:53:56Z</dcterms:modified>
</cp:coreProperties>
</file>